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notesMasterIdLst>
    <p:notesMasterId r:id="rId27"/>
  </p:notesMasterIdLst>
  <p:sldIdLst>
    <p:sldId id="256" r:id="rId2"/>
    <p:sldId id="276" r:id="rId3"/>
    <p:sldId id="257" r:id="rId4"/>
    <p:sldId id="258" r:id="rId5"/>
    <p:sldId id="259" r:id="rId6"/>
    <p:sldId id="260" r:id="rId7"/>
    <p:sldId id="261" r:id="rId8"/>
    <p:sldId id="262" r:id="rId9"/>
    <p:sldId id="263" r:id="rId10"/>
    <p:sldId id="264" r:id="rId11"/>
    <p:sldId id="274" r:id="rId12"/>
    <p:sldId id="265" r:id="rId13"/>
    <p:sldId id="266" r:id="rId14"/>
    <p:sldId id="267" r:id="rId15"/>
    <p:sldId id="268" r:id="rId16"/>
    <p:sldId id="269" r:id="rId17"/>
    <p:sldId id="270" r:id="rId18"/>
    <p:sldId id="271" r:id="rId19"/>
    <p:sldId id="272" r:id="rId20"/>
    <p:sldId id="273" r:id="rId21"/>
    <p:sldId id="275" r:id="rId22"/>
    <p:sldId id="277" r:id="rId23"/>
    <p:sldId id="278" r:id="rId24"/>
    <p:sldId id="279" r:id="rId25"/>
    <p:sldId id="280" r:id="rId2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F0DA80-89CB-414F-B066-20A85EE83676}" type="datetimeFigureOut">
              <a:rPr lang="tr-TR" smtClean="0"/>
              <a:t>26.10.2023</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FA4DE0-B91A-41A8-AB7A-4FE83E4BFBE3}" type="slidenum">
              <a:rPr lang="tr-TR" smtClean="0"/>
              <a:t>‹#›</a:t>
            </a:fld>
            <a:endParaRPr lang="tr-TR"/>
          </a:p>
        </p:txBody>
      </p:sp>
    </p:spTree>
    <p:extLst>
      <p:ext uri="{BB962C8B-B14F-4D97-AF65-F5344CB8AC3E}">
        <p14:creationId xmlns:p14="http://schemas.microsoft.com/office/powerpoint/2010/main" val="4050353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DFA4DE0-B91A-41A8-AB7A-4FE83E4BFBE3}" type="slidenum">
              <a:rPr lang="tr-TR" smtClean="0"/>
              <a:t>20</a:t>
            </a:fld>
            <a:endParaRPr lang="tr-TR"/>
          </a:p>
        </p:txBody>
      </p:sp>
    </p:spTree>
    <p:extLst>
      <p:ext uri="{BB962C8B-B14F-4D97-AF65-F5344CB8AC3E}">
        <p14:creationId xmlns:p14="http://schemas.microsoft.com/office/powerpoint/2010/main" val="2702453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AAFD5A8-60D1-47A5-BC3B-139DCE25C212}" type="datetimeFigureOut">
              <a:rPr lang="tr-TR" smtClean="0"/>
              <a:t>26.10.2023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9038F42-87E9-4BF6-8E8B-9489D028C49B}" type="slidenum">
              <a:rPr lang="tr-TR" smtClean="0"/>
              <a:t>‹#›</a:t>
            </a:fld>
            <a:endParaRPr lang="tr-TR"/>
          </a:p>
        </p:txBody>
      </p:sp>
    </p:spTree>
    <p:extLst>
      <p:ext uri="{BB962C8B-B14F-4D97-AF65-F5344CB8AC3E}">
        <p14:creationId xmlns:p14="http://schemas.microsoft.com/office/powerpoint/2010/main" val="441407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AAFD5A8-60D1-47A5-BC3B-139DCE25C212}" type="datetimeFigureOut">
              <a:rPr lang="tr-TR" smtClean="0"/>
              <a:t>26.10.2023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9038F42-87E9-4BF6-8E8B-9489D028C49B}" type="slidenum">
              <a:rPr lang="tr-TR" smtClean="0"/>
              <a:t>‹#›</a:t>
            </a:fld>
            <a:endParaRPr lang="tr-TR"/>
          </a:p>
        </p:txBody>
      </p:sp>
    </p:spTree>
    <p:extLst>
      <p:ext uri="{BB962C8B-B14F-4D97-AF65-F5344CB8AC3E}">
        <p14:creationId xmlns:p14="http://schemas.microsoft.com/office/powerpoint/2010/main" val="3215305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AAFD5A8-60D1-47A5-BC3B-139DCE25C212}" type="datetimeFigureOut">
              <a:rPr lang="tr-TR" smtClean="0"/>
              <a:t>26.10.2023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9038F42-87E9-4BF6-8E8B-9489D028C49B}"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111023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AAFD5A8-60D1-47A5-BC3B-139DCE25C212}" type="datetimeFigureOut">
              <a:rPr lang="tr-TR" smtClean="0"/>
              <a:t>26.10.2023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9038F42-87E9-4BF6-8E8B-9489D028C49B}" type="slidenum">
              <a:rPr lang="tr-TR" smtClean="0"/>
              <a:t>‹#›</a:t>
            </a:fld>
            <a:endParaRPr lang="tr-TR"/>
          </a:p>
        </p:txBody>
      </p:sp>
    </p:spTree>
    <p:extLst>
      <p:ext uri="{BB962C8B-B14F-4D97-AF65-F5344CB8AC3E}">
        <p14:creationId xmlns:p14="http://schemas.microsoft.com/office/powerpoint/2010/main" val="753714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AAFD5A8-60D1-47A5-BC3B-139DCE25C212}" type="datetimeFigureOut">
              <a:rPr lang="tr-TR" smtClean="0"/>
              <a:t>26.10.2023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9038F42-87E9-4BF6-8E8B-9489D028C49B}"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094876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AAFD5A8-60D1-47A5-BC3B-139DCE25C212}" type="datetimeFigureOut">
              <a:rPr lang="tr-TR" smtClean="0"/>
              <a:t>26.10.2023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9038F42-87E9-4BF6-8E8B-9489D028C49B}" type="slidenum">
              <a:rPr lang="tr-TR" smtClean="0"/>
              <a:t>‹#›</a:t>
            </a:fld>
            <a:endParaRPr lang="tr-TR"/>
          </a:p>
        </p:txBody>
      </p:sp>
    </p:spTree>
    <p:extLst>
      <p:ext uri="{BB962C8B-B14F-4D97-AF65-F5344CB8AC3E}">
        <p14:creationId xmlns:p14="http://schemas.microsoft.com/office/powerpoint/2010/main" val="38491204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AAFD5A8-60D1-47A5-BC3B-139DCE25C212}" type="datetimeFigureOut">
              <a:rPr lang="tr-TR" smtClean="0"/>
              <a:t>26.10.2023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9038F42-87E9-4BF6-8E8B-9489D028C49B}" type="slidenum">
              <a:rPr lang="tr-TR" smtClean="0"/>
              <a:t>‹#›</a:t>
            </a:fld>
            <a:endParaRPr lang="tr-TR"/>
          </a:p>
        </p:txBody>
      </p:sp>
    </p:spTree>
    <p:extLst>
      <p:ext uri="{BB962C8B-B14F-4D97-AF65-F5344CB8AC3E}">
        <p14:creationId xmlns:p14="http://schemas.microsoft.com/office/powerpoint/2010/main" val="14992798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AAFD5A8-60D1-47A5-BC3B-139DCE25C212}" type="datetimeFigureOut">
              <a:rPr lang="tr-TR" smtClean="0"/>
              <a:t>26.10.2023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9038F42-87E9-4BF6-8E8B-9489D028C49B}" type="slidenum">
              <a:rPr lang="tr-TR" smtClean="0"/>
              <a:t>‹#›</a:t>
            </a:fld>
            <a:endParaRPr lang="tr-TR"/>
          </a:p>
        </p:txBody>
      </p:sp>
    </p:spTree>
    <p:extLst>
      <p:ext uri="{BB962C8B-B14F-4D97-AF65-F5344CB8AC3E}">
        <p14:creationId xmlns:p14="http://schemas.microsoft.com/office/powerpoint/2010/main" val="2526385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AAFD5A8-60D1-47A5-BC3B-139DCE25C212}" type="datetimeFigureOut">
              <a:rPr lang="tr-TR" smtClean="0"/>
              <a:t>26.10.2023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9038F42-87E9-4BF6-8E8B-9489D028C49B}" type="slidenum">
              <a:rPr lang="tr-TR" smtClean="0"/>
              <a:t>‹#›</a:t>
            </a:fld>
            <a:endParaRPr lang="tr-TR"/>
          </a:p>
        </p:txBody>
      </p:sp>
    </p:spTree>
    <p:extLst>
      <p:ext uri="{BB962C8B-B14F-4D97-AF65-F5344CB8AC3E}">
        <p14:creationId xmlns:p14="http://schemas.microsoft.com/office/powerpoint/2010/main" val="2883754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AAFD5A8-60D1-47A5-BC3B-139DCE25C212}" type="datetimeFigureOut">
              <a:rPr lang="tr-TR" smtClean="0"/>
              <a:t>26.10.2023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9038F42-87E9-4BF6-8E8B-9489D028C49B}" type="slidenum">
              <a:rPr lang="tr-TR" smtClean="0"/>
              <a:t>‹#›</a:t>
            </a:fld>
            <a:endParaRPr lang="tr-TR"/>
          </a:p>
        </p:txBody>
      </p:sp>
    </p:spTree>
    <p:extLst>
      <p:ext uri="{BB962C8B-B14F-4D97-AF65-F5344CB8AC3E}">
        <p14:creationId xmlns:p14="http://schemas.microsoft.com/office/powerpoint/2010/main" val="717038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AAFD5A8-60D1-47A5-BC3B-139DCE25C212}" type="datetimeFigureOut">
              <a:rPr lang="tr-TR" smtClean="0"/>
              <a:t>26.10.2023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9038F42-87E9-4BF6-8E8B-9489D028C49B}" type="slidenum">
              <a:rPr lang="tr-TR" smtClean="0"/>
              <a:t>‹#›</a:t>
            </a:fld>
            <a:endParaRPr lang="tr-TR"/>
          </a:p>
        </p:txBody>
      </p:sp>
    </p:spTree>
    <p:extLst>
      <p:ext uri="{BB962C8B-B14F-4D97-AF65-F5344CB8AC3E}">
        <p14:creationId xmlns:p14="http://schemas.microsoft.com/office/powerpoint/2010/main" val="3402320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AAFD5A8-60D1-47A5-BC3B-139DCE25C212}" type="datetimeFigureOut">
              <a:rPr lang="tr-TR" smtClean="0"/>
              <a:t>26.10.2023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9038F42-87E9-4BF6-8E8B-9489D028C49B}" type="slidenum">
              <a:rPr lang="tr-TR" smtClean="0"/>
              <a:t>‹#›</a:t>
            </a:fld>
            <a:endParaRPr lang="tr-TR"/>
          </a:p>
        </p:txBody>
      </p:sp>
    </p:spTree>
    <p:extLst>
      <p:ext uri="{BB962C8B-B14F-4D97-AF65-F5344CB8AC3E}">
        <p14:creationId xmlns:p14="http://schemas.microsoft.com/office/powerpoint/2010/main" val="1864350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AAFD5A8-60D1-47A5-BC3B-139DCE25C212}" type="datetimeFigureOut">
              <a:rPr lang="tr-TR" smtClean="0"/>
              <a:t>26.10.2023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9038F42-87E9-4BF6-8E8B-9489D028C49B}" type="slidenum">
              <a:rPr lang="tr-TR" smtClean="0"/>
              <a:t>‹#›</a:t>
            </a:fld>
            <a:endParaRPr lang="tr-TR"/>
          </a:p>
        </p:txBody>
      </p:sp>
    </p:spTree>
    <p:extLst>
      <p:ext uri="{BB962C8B-B14F-4D97-AF65-F5344CB8AC3E}">
        <p14:creationId xmlns:p14="http://schemas.microsoft.com/office/powerpoint/2010/main" val="1854892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AFD5A8-60D1-47A5-BC3B-139DCE25C212}" type="datetimeFigureOut">
              <a:rPr lang="tr-TR" smtClean="0"/>
              <a:t>26.10.2023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9038F42-87E9-4BF6-8E8B-9489D028C49B}" type="slidenum">
              <a:rPr lang="tr-TR" smtClean="0"/>
              <a:t>‹#›</a:t>
            </a:fld>
            <a:endParaRPr lang="tr-TR"/>
          </a:p>
        </p:txBody>
      </p:sp>
    </p:spTree>
    <p:extLst>
      <p:ext uri="{BB962C8B-B14F-4D97-AF65-F5344CB8AC3E}">
        <p14:creationId xmlns:p14="http://schemas.microsoft.com/office/powerpoint/2010/main" val="1617777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AAFD5A8-60D1-47A5-BC3B-139DCE25C212}" type="datetimeFigureOut">
              <a:rPr lang="tr-TR" smtClean="0"/>
              <a:t>26.10.2023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9038F42-87E9-4BF6-8E8B-9489D028C49B}" type="slidenum">
              <a:rPr lang="tr-TR" smtClean="0"/>
              <a:t>‹#›</a:t>
            </a:fld>
            <a:endParaRPr lang="tr-TR"/>
          </a:p>
        </p:txBody>
      </p:sp>
    </p:spTree>
    <p:extLst>
      <p:ext uri="{BB962C8B-B14F-4D97-AF65-F5344CB8AC3E}">
        <p14:creationId xmlns:p14="http://schemas.microsoft.com/office/powerpoint/2010/main" val="2754668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AAFD5A8-60D1-47A5-BC3B-139DCE25C212}" type="datetimeFigureOut">
              <a:rPr lang="tr-TR" smtClean="0"/>
              <a:t>26.10.2023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9038F42-87E9-4BF6-8E8B-9489D028C49B}" type="slidenum">
              <a:rPr lang="tr-TR" smtClean="0"/>
              <a:t>‹#›</a:t>
            </a:fld>
            <a:endParaRPr lang="tr-TR"/>
          </a:p>
        </p:txBody>
      </p:sp>
    </p:spTree>
    <p:extLst>
      <p:ext uri="{BB962C8B-B14F-4D97-AF65-F5344CB8AC3E}">
        <p14:creationId xmlns:p14="http://schemas.microsoft.com/office/powerpoint/2010/main" val="2642860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AFD5A8-60D1-47A5-BC3B-139DCE25C212}" type="datetimeFigureOut">
              <a:rPr lang="tr-TR" smtClean="0"/>
              <a:t>26.10.2023</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9038F42-87E9-4BF6-8E8B-9489D028C49B}" type="slidenum">
              <a:rPr lang="tr-TR" smtClean="0"/>
              <a:t>‹#›</a:t>
            </a:fld>
            <a:endParaRPr lang="tr-TR"/>
          </a:p>
        </p:txBody>
      </p:sp>
    </p:spTree>
    <p:extLst>
      <p:ext uri="{BB962C8B-B14F-4D97-AF65-F5344CB8AC3E}">
        <p14:creationId xmlns:p14="http://schemas.microsoft.com/office/powerpoint/2010/main" val="4051912161"/>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stretch>
            <a:fillRect/>
          </a:stretch>
        </p:blipFill>
        <p:spPr>
          <a:xfrm>
            <a:off x="6677570" y="0"/>
            <a:ext cx="5514430" cy="6858000"/>
          </a:xfrm>
          <a:prstGeom prst="rect">
            <a:avLst/>
          </a:prstGeom>
        </p:spPr>
      </p:pic>
      <p:sp>
        <p:nvSpPr>
          <p:cNvPr id="2" name="Unvan 1"/>
          <p:cNvSpPr>
            <a:spLocks noGrp="1"/>
          </p:cNvSpPr>
          <p:nvPr>
            <p:ph type="ctrTitle"/>
          </p:nvPr>
        </p:nvSpPr>
        <p:spPr>
          <a:xfrm>
            <a:off x="-305870" y="-281353"/>
            <a:ext cx="7557300" cy="4670815"/>
          </a:xfrm>
        </p:spPr>
        <p:txBody>
          <a:bodyPr/>
          <a:lstStyle/>
          <a:p>
            <a:pPr algn="ctr"/>
            <a:r>
              <a:rPr lang="tr-TR" b="1" dirty="0" smtClean="0"/>
              <a:t>OKUL BAŞARISINI ARTTIRMADA </a:t>
            </a:r>
            <a:br>
              <a:rPr lang="tr-TR" b="1" dirty="0" smtClean="0"/>
            </a:br>
            <a:r>
              <a:rPr lang="tr-TR" b="1" dirty="0" smtClean="0"/>
              <a:t>AİLENİN ROLÜ</a:t>
            </a:r>
            <a:endParaRPr lang="tr-TR" b="1" dirty="0"/>
          </a:p>
        </p:txBody>
      </p:sp>
      <p:sp>
        <p:nvSpPr>
          <p:cNvPr id="4" name="Metin kutusu 3"/>
          <p:cNvSpPr txBox="1"/>
          <p:nvPr/>
        </p:nvSpPr>
        <p:spPr>
          <a:xfrm>
            <a:off x="0" y="6031523"/>
            <a:ext cx="3077308" cy="461665"/>
          </a:xfrm>
          <a:prstGeom prst="rect">
            <a:avLst/>
          </a:prstGeom>
          <a:noFill/>
        </p:spPr>
        <p:txBody>
          <a:bodyPr wrap="square" rtlCol="0">
            <a:spAutoFit/>
          </a:bodyPr>
          <a:lstStyle/>
          <a:p>
            <a:r>
              <a:rPr lang="tr-TR" sz="2400" b="1" dirty="0" smtClean="0"/>
              <a:t>REHBERLİK SERVİSİ</a:t>
            </a:r>
            <a:endParaRPr lang="tr-TR" sz="2400" b="1" dirty="0"/>
          </a:p>
        </p:txBody>
      </p:sp>
    </p:spTree>
    <p:extLst>
      <p:ext uri="{BB962C8B-B14F-4D97-AF65-F5344CB8AC3E}">
        <p14:creationId xmlns:p14="http://schemas.microsoft.com/office/powerpoint/2010/main" val="11178435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u="sng" dirty="0" smtClean="0">
                <a:solidFill>
                  <a:srgbClr val="FF0000"/>
                </a:solidFill>
              </a:rPr>
              <a:t>G. AİLELERİN KAYGISI</a:t>
            </a:r>
          </a:p>
          <a:p>
            <a:r>
              <a:rPr lang="tr-TR" dirty="0" smtClean="0"/>
              <a:t>‘Ya iyi not alamazsa’</a:t>
            </a:r>
          </a:p>
          <a:p>
            <a:r>
              <a:rPr lang="tr-TR" dirty="0" smtClean="0"/>
              <a:t>‘Ya sınavı geçemezse’</a:t>
            </a:r>
          </a:p>
          <a:p>
            <a:r>
              <a:rPr lang="tr-TR" dirty="0" smtClean="0"/>
              <a:t>Çocuğun yanında bu kaygınızı sürekli olarak söylediğinizde kaygıyı çocuğunuza da bulaştırabilirsiniz. Çocuğunuzla alakalı kaygı duymanız normaldir ama çocuğunuza bulaşan ve sınav anını etkileyebilecek kaygı işe yaramaz. </a:t>
            </a:r>
          </a:p>
          <a:p>
            <a:pPr marL="0" indent="0">
              <a:buNone/>
            </a:pPr>
            <a:endParaRPr lang="tr-TR" dirty="0"/>
          </a:p>
        </p:txBody>
      </p:sp>
      <p:pic>
        <p:nvPicPr>
          <p:cNvPr id="4" name="Resim 3"/>
          <p:cNvPicPr>
            <a:picLocks noChangeAspect="1"/>
          </p:cNvPicPr>
          <p:nvPr/>
        </p:nvPicPr>
        <p:blipFill>
          <a:blip r:embed="rId2"/>
          <a:stretch>
            <a:fillRect/>
          </a:stretch>
        </p:blipFill>
        <p:spPr>
          <a:xfrm>
            <a:off x="11149012" y="5583808"/>
            <a:ext cx="1042988" cy="1274192"/>
          </a:xfrm>
          <a:prstGeom prst="rect">
            <a:avLst/>
          </a:prstGeom>
        </p:spPr>
      </p:pic>
    </p:spTree>
    <p:extLst>
      <p:ext uri="{BB962C8B-B14F-4D97-AF65-F5344CB8AC3E}">
        <p14:creationId xmlns:p14="http://schemas.microsoft.com/office/powerpoint/2010/main" val="35435678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DOĞAL VE MANTIKLI SONUÇLAR: </a:t>
            </a:r>
            <a:endParaRPr lang="tr-TR" dirty="0"/>
          </a:p>
        </p:txBody>
      </p:sp>
      <p:sp>
        <p:nvSpPr>
          <p:cNvPr id="3" name="İçerik Yer Tutucusu 2"/>
          <p:cNvSpPr>
            <a:spLocks noGrp="1"/>
          </p:cNvSpPr>
          <p:nvPr>
            <p:ph idx="1"/>
          </p:nvPr>
        </p:nvSpPr>
        <p:spPr/>
        <p:txBody>
          <a:bodyPr/>
          <a:lstStyle/>
          <a:p>
            <a:r>
              <a:rPr lang="tr-TR" dirty="0" smtClean="0"/>
              <a:t>Doğal </a:t>
            </a:r>
            <a:r>
              <a:rPr lang="tr-TR" dirty="0"/>
              <a:t>sonuçlar demek, kısaca olayların olmasına izin vermek anlamına gelir; yani yaşam bazı sonuçlar ortaya </a:t>
            </a:r>
            <a:r>
              <a:rPr lang="tr-TR" dirty="0" smtClean="0"/>
              <a:t>koyacaktır ve bu sonuçlara izin vermek gerekir. </a:t>
            </a:r>
          </a:p>
          <a:p>
            <a:r>
              <a:rPr lang="tr-TR" dirty="0"/>
              <a:t>Bizler sıklıkla olumsuz sonuçların ortaya çıkmasını engellemeye çalışarak </a:t>
            </a:r>
            <a:r>
              <a:rPr lang="tr-TR" dirty="0" smtClean="0"/>
              <a:t>çocuklarımızın otokontrolünü yok ediyoruz.</a:t>
            </a:r>
          </a:p>
          <a:p>
            <a:r>
              <a:rPr lang="tr-TR" dirty="0" smtClean="0"/>
              <a:t>ÖRNEK: Çamaşırlarını kirli sepetine atmayan 15 yaşındaki çocuk için</a:t>
            </a:r>
          </a:p>
          <a:p>
            <a:r>
              <a:rPr lang="tr-TR" dirty="0" smtClean="0">
                <a:sym typeface="Wingdings" panose="05000000000000000000" pitchFamily="2" charset="2"/>
              </a:rPr>
              <a:t> Çamaşırları odadan toplamamak ve çocuğun en sevdiği kıyafeti kirli olduğu için giyinememesi (doğal sonuç)</a:t>
            </a:r>
          </a:p>
          <a:p>
            <a:r>
              <a:rPr lang="tr-TR" dirty="0" smtClean="0">
                <a:sym typeface="Wingdings" panose="05000000000000000000" pitchFamily="2" charset="2"/>
              </a:rPr>
              <a:t> Çocuğunun kıyafetlerini odasından toplayan ama dolaba koyarken farklı yerlere koyan ve bunun sonucunda çocuğun kıyafetleri bulmak için daha uzun süre araması (mantıklı sonuçlar)</a:t>
            </a:r>
            <a:endParaRPr lang="tr-TR" dirty="0"/>
          </a:p>
        </p:txBody>
      </p:sp>
      <p:sp>
        <p:nvSpPr>
          <p:cNvPr id="5" name="Metin kutusu 4"/>
          <p:cNvSpPr txBox="1"/>
          <p:nvPr/>
        </p:nvSpPr>
        <p:spPr>
          <a:xfrm>
            <a:off x="0" y="1491497"/>
            <a:ext cx="9375354" cy="369332"/>
          </a:xfrm>
          <a:prstGeom prst="rect">
            <a:avLst/>
          </a:prstGeom>
          <a:noFill/>
        </p:spPr>
        <p:txBody>
          <a:bodyPr wrap="square" rtlCol="0">
            <a:spAutoFit/>
          </a:bodyPr>
          <a:lstStyle/>
          <a:p>
            <a:pPr algn="ctr"/>
            <a:r>
              <a:rPr lang="tr-TR" dirty="0" smtClean="0">
                <a:solidFill>
                  <a:srgbClr val="FF0000"/>
                </a:solidFill>
              </a:rPr>
              <a:t>BİR MÜSİBET BİN NASİHATTEN İYİDİR</a:t>
            </a:r>
            <a:endParaRPr lang="tr-TR" dirty="0">
              <a:solidFill>
                <a:srgbClr val="FF0000"/>
              </a:solidFill>
            </a:endParaRPr>
          </a:p>
        </p:txBody>
      </p:sp>
    </p:spTree>
    <p:extLst>
      <p:ext uri="{BB962C8B-B14F-4D97-AF65-F5344CB8AC3E}">
        <p14:creationId xmlns:p14="http://schemas.microsoft.com/office/powerpoint/2010/main" val="37875942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b="1" u="sng" dirty="0" smtClean="0">
                <a:solidFill>
                  <a:srgbClr val="FF0000"/>
                </a:solidFill>
              </a:rPr>
              <a:t>H. TEHDİT ETMEK</a:t>
            </a:r>
          </a:p>
          <a:p>
            <a:r>
              <a:rPr lang="tr-TR" dirty="0" smtClean="0"/>
              <a:t>‘Eğer kazanamazsan …..’</a:t>
            </a:r>
          </a:p>
          <a:p>
            <a:r>
              <a:rPr lang="tr-TR" dirty="0" smtClean="0"/>
              <a:t>‘Eğer yapamazsan ……’</a:t>
            </a:r>
          </a:p>
          <a:p>
            <a:r>
              <a:rPr lang="tr-TR" dirty="0" smtClean="0"/>
              <a:t>‘Şunu istiyorsan sınavdan yüksek almalısın’</a:t>
            </a:r>
          </a:p>
          <a:p>
            <a:r>
              <a:rPr lang="tr-TR" dirty="0" smtClean="0"/>
              <a:t>Tehdit hem sınav kaygısını arttırarak işe yaramaz hem de çocuğun dersi sevmemesine neden olur. Diğer yandan buna alışan çocuk hayatı boyunca bir şeyleri yapmak için hep ödül arar. Ödül olmazsa yapacak motivasyonu ve gücü kendisinde bulamaz. Hayatta her zaman da bir şeyleri yapması için ona ödül sunacak  birileri olmayacaktır. </a:t>
            </a:r>
            <a:endParaRPr lang="tr-TR" dirty="0"/>
          </a:p>
        </p:txBody>
      </p:sp>
      <p:pic>
        <p:nvPicPr>
          <p:cNvPr id="4" name="Resim 3"/>
          <p:cNvPicPr>
            <a:picLocks noChangeAspect="1"/>
          </p:cNvPicPr>
          <p:nvPr/>
        </p:nvPicPr>
        <p:blipFill>
          <a:blip r:embed="rId2"/>
          <a:stretch>
            <a:fillRect/>
          </a:stretch>
        </p:blipFill>
        <p:spPr>
          <a:xfrm>
            <a:off x="11149012" y="5583808"/>
            <a:ext cx="1042988" cy="1274192"/>
          </a:xfrm>
          <a:prstGeom prst="rect">
            <a:avLst/>
          </a:prstGeom>
        </p:spPr>
      </p:pic>
    </p:spTree>
    <p:extLst>
      <p:ext uri="{BB962C8B-B14F-4D97-AF65-F5344CB8AC3E}">
        <p14:creationId xmlns:p14="http://schemas.microsoft.com/office/powerpoint/2010/main" val="24555857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BAZI YANLIŞLAR</a:t>
            </a:r>
            <a:endParaRPr lang="tr-TR" dirty="0"/>
          </a:p>
        </p:txBody>
      </p:sp>
      <p:sp>
        <p:nvSpPr>
          <p:cNvPr id="3" name="İçerik Yer Tutucusu 2"/>
          <p:cNvSpPr>
            <a:spLocks noGrp="1"/>
          </p:cNvSpPr>
          <p:nvPr>
            <p:ph idx="1"/>
          </p:nvPr>
        </p:nvSpPr>
        <p:spPr/>
        <p:txBody>
          <a:bodyPr/>
          <a:lstStyle/>
          <a:p>
            <a:r>
              <a:rPr lang="tr-TR" dirty="0" smtClean="0"/>
              <a:t>ÇOCUĞU BAŞKASININ YANINDA ELEŞTİRMEK</a:t>
            </a:r>
          </a:p>
          <a:p>
            <a:r>
              <a:rPr lang="tr-TR" dirty="0" smtClean="0"/>
              <a:t>KARDEŞLER ARASINDA KIYASLAMA YAPMAK</a:t>
            </a:r>
          </a:p>
          <a:p>
            <a:r>
              <a:rPr lang="tr-TR" dirty="0" smtClean="0"/>
              <a:t>ÇOCUĞUN BESLENME VE UYKU DÜZENİNE DİKKAT ETMEMEK</a:t>
            </a:r>
          </a:p>
          <a:p>
            <a:r>
              <a:rPr lang="tr-TR" dirty="0" smtClean="0"/>
              <a:t>DERS ÇALIŞIRLARKEN EV İŞLERİYLE ALAKALI YARDIM İSTEMEK</a:t>
            </a:r>
          </a:p>
          <a:p>
            <a:r>
              <a:rPr lang="tr-TR" dirty="0" smtClean="0"/>
              <a:t>ÇOCUKLARA YETERLİ ZAMAN AYIRMAMAK. HAL-HATIR SORMAMAK</a:t>
            </a:r>
          </a:p>
          <a:p>
            <a:r>
              <a:rPr lang="tr-TR" dirty="0" smtClean="0"/>
              <a:t>ÇOCUĞA EV İŞLERİNDE, KARDEŞLERİNİN BAKIMINDA FAZLA SORUMLULUKLAR VEREREK EBEVEYNLEŞTİRMEK</a:t>
            </a:r>
          </a:p>
        </p:txBody>
      </p:sp>
      <p:pic>
        <p:nvPicPr>
          <p:cNvPr id="4" name="Resim 3"/>
          <p:cNvPicPr>
            <a:picLocks noChangeAspect="1"/>
          </p:cNvPicPr>
          <p:nvPr/>
        </p:nvPicPr>
        <p:blipFill>
          <a:blip r:embed="rId2"/>
          <a:stretch>
            <a:fillRect/>
          </a:stretch>
        </p:blipFill>
        <p:spPr>
          <a:xfrm>
            <a:off x="11149012" y="5583808"/>
            <a:ext cx="1042988" cy="1274192"/>
          </a:xfrm>
          <a:prstGeom prst="rect">
            <a:avLst/>
          </a:prstGeom>
        </p:spPr>
      </p:pic>
    </p:spTree>
    <p:extLst>
      <p:ext uri="{BB962C8B-B14F-4D97-AF65-F5344CB8AC3E}">
        <p14:creationId xmlns:p14="http://schemas.microsoft.com/office/powerpoint/2010/main" val="23195703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AİLELER NASIL DAVRANIRSA DAHA İYİ OLUR?</a:t>
            </a:r>
            <a:endParaRPr lang="tr-TR" dirty="0"/>
          </a:p>
        </p:txBody>
      </p:sp>
      <p:sp>
        <p:nvSpPr>
          <p:cNvPr id="3" name="İçerik Yer Tutucusu 2"/>
          <p:cNvSpPr>
            <a:spLocks noGrp="1"/>
          </p:cNvSpPr>
          <p:nvPr>
            <p:ph idx="1"/>
          </p:nvPr>
        </p:nvSpPr>
        <p:spPr/>
        <p:txBody>
          <a:bodyPr/>
          <a:lstStyle/>
          <a:p>
            <a:r>
              <a:rPr lang="tr-TR" u="sng" dirty="0" smtClean="0">
                <a:solidFill>
                  <a:srgbClr val="FF0000"/>
                </a:solidFill>
              </a:rPr>
              <a:t>Çocuğunuzun içerisinde bulunduğu gelişim döneminin özelliklerini bilmeli ve davranışlarını bu bağlamda değerlendirmelisiniz.</a:t>
            </a:r>
            <a:r>
              <a:rPr lang="tr-TR" dirty="0" smtClean="0">
                <a:solidFill>
                  <a:srgbClr val="FF0000"/>
                </a:solidFill>
              </a:rPr>
              <a:t> </a:t>
            </a:r>
            <a:r>
              <a:rPr lang="tr-TR" dirty="0" smtClean="0"/>
              <a:t>Örneğin şu an ergenlik döneminde olan çocuklarınızın ara sıra dalgın olması, bazen hiçbir şeyle ilgilenmek istememeleri, kişisel bağımsızlıklarını kazanma evresinde oldukları için otorite olarak gördükleri size başkaldırmaları normaldir. Bu ve buna benzer durumları çocuğunuzun içinde bulunduğu dönemin bir özelliği olarak görmek ve bu şekilde yorumlayıp tepkiyi ayarlamak hem çocuğunuz hem de sizin için faydalı olacaktır. </a:t>
            </a:r>
          </a:p>
        </p:txBody>
      </p:sp>
      <p:pic>
        <p:nvPicPr>
          <p:cNvPr id="4" name="Resim 3"/>
          <p:cNvPicPr>
            <a:picLocks noChangeAspect="1"/>
          </p:cNvPicPr>
          <p:nvPr/>
        </p:nvPicPr>
        <p:blipFill>
          <a:blip r:embed="rId2"/>
          <a:stretch>
            <a:fillRect/>
          </a:stretch>
        </p:blipFill>
        <p:spPr>
          <a:xfrm>
            <a:off x="11149012" y="5583808"/>
            <a:ext cx="1042988" cy="1274192"/>
          </a:xfrm>
          <a:prstGeom prst="rect">
            <a:avLst/>
          </a:prstGeom>
        </p:spPr>
      </p:pic>
    </p:spTree>
    <p:extLst>
      <p:ext uri="{BB962C8B-B14F-4D97-AF65-F5344CB8AC3E}">
        <p14:creationId xmlns:p14="http://schemas.microsoft.com/office/powerpoint/2010/main" val="19629721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u="sng" dirty="0" smtClean="0">
                <a:solidFill>
                  <a:srgbClr val="FF0000"/>
                </a:solidFill>
              </a:rPr>
              <a:t>Çocuğunuzun ilgilerini, yeteneklerini yani ne yapıp yapamayacağını gerçekçi olarak değerlendirmelisiniz.</a:t>
            </a:r>
            <a:r>
              <a:rPr lang="tr-TR" dirty="0" smtClean="0">
                <a:solidFill>
                  <a:srgbClr val="FF0000"/>
                </a:solidFill>
              </a:rPr>
              <a:t> </a:t>
            </a:r>
            <a:r>
              <a:rPr lang="tr-TR" dirty="0"/>
              <a:t>Ç</a:t>
            </a:r>
            <a:r>
              <a:rPr lang="tr-TR" dirty="0" smtClean="0"/>
              <a:t>ocuğun okul başarısını desteklemede iyi niyetli yanlışlar başlığında da ifade edildiği gibi çocuktan kapasitesinin üstünde bir beklenti içerisinde olmak zaten çocuğu yoran bir davranışken buna ek olarak anne/baba olarak sizinle çocuğunuzun ilişkisine de zarar verir. Çocuğunuzu başarısız olduğu durumları sizden gizlemeye, yaşadıklarını size anlatmamaya itebilir. </a:t>
            </a:r>
          </a:p>
          <a:p>
            <a:r>
              <a:rPr lang="tr-TR" dirty="0"/>
              <a:t>Ç</a:t>
            </a:r>
            <a:r>
              <a:rPr lang="tr-TR" dirty="0" smtClean="0"/>
              <a:t>ocuğunuzu uygun şekilde -onun da öz düzenleme becerisine önem vererek- okul başarısı konusunda desteklemeniz, yüksek beklentiler içerisine girerek çocuğun kaygılı olmasına sebep olmamanız ve sonucu ne olursa olsun orada onu anlayışlı olarak karşılayacağınızı ona hissettirmeniz yapılması gerekenler olarak ifade edilebilir.   </a:t>
            </a:r>
            <a:endParaRPr lang="tr-TR" dirty="0">
              <a:solidFill>
                <a:srgbClr val="FF0000"/>
              </a:solidFill>
            </a:endParaRPr>
          </a:p>
        </p:txBody>
      </p:sp>
      <p:pic>
        <p:nvPicPr>
          <p:cNvPr id="4" name="Resim 3"/>
          <p:cNvPicPr>
            <a:picLocks noChangeAspect="1"/>
          </p:cNvPicPr>
          <p:nvPr/>
        </p:nvPicPr>
        <p:blipFill>
          <a:blip r:embed="rId2"/>
          <a:stretch>
            <a:fillRect/>
          </a:stretch>
        </p:blipFill>
        <p:spPr>
          <a:xfrm>
            <a:off x="11149012" y="5583808"/>
            <a:ext cx="1042988" cy="1274192"/>
          </a:xfrm>
          <a:prstGeom prst="rect">
            <a:avLst/>
          </a:prstGeom>
        </p:spPr>
      </p:pic>
    </p:spTree>
    <p:extLst>
      <p:ext uri="{BB962C8B-B14F-4D97-AF65-F5344CB8AC3E}">
        <p14:creationId xmlns:p14="http://schemas.microsoft.com/office/powerpoint/2010/main" val="27538398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u="sng" dirty="0" smtClean="0">
                <a:solidFill>
                  <a:srgbClr val="FF0000"/>
                </a:solidFill>
              </a:rPr>
              <a:t>Çocuğunuzun hayatında arkadaşlarıyla olan ilişkileri, aile içindeki durumlar çocukları etkiler. Çocuğunuzun neler yaşadığına dört gözle bakın.</a:t>
            </a:r>
            <a:r>
              <a:rPr lang="tr-TR" dirty="0" smtClean="0">
                <a:solidFill>
                  <a:srgbClr val="FF0000"/>
                </a:solidFill>
              </a:rPr>
              <a:t> </a:t>
            </a:r>
            <a:r>
              <a:rPr lang="tr-TR" dirty="0" smtClean="0">
                <a:solidFill>
                  <a:schemeClr val="tx1"/>
                </a:solidFill>
              </a:rPr>
              <a:t>Sizin için üstesinden gelinebilir, basit, abartılmaması gereken bir olay/durum çocuğunuzu derinden etkileyebilir. Sürekli olan olayı düşünmesine, dikkatinin dağınık olmasına neden olabilir. </a:t>
            </a:r>
            <a:endParaRPr lang="tr-TR" dirty="0" smtClean="0">
              <a:solidFill>
                <a:srgbClr val="FF0000"/>
              </a:solidFill>
            </a:endParaRPr>
          </a:p>
          <a:p>
            <a:r>
              <a:rPr lang="tr-TR" dirty="0" smtClean="0">
                <a:solidFill>
                  <a:schemeClr val="tx1"/>
                </a:solidFill>
              </a:rPr>
              <a:t>Çocuğunuzun akademik anlamdaki seyrinde dalgalanma gördüğünüzde hayatındaki değişiklikleri göz önüne alın. Bunları çocuğunuzla konuşmaya çalışın. Çocuğunuzun bu duyguları yaşamadan, üstesinden gelmeden sizin tarafınızdan düşüş gösterdiği için suçlanması veya azarlanması onun başarısına olumlu değil olumsuz bir etki yapacaktır.  </a:t>
            </a:r>
          </a:p>
        </p:txBody>
      </p:sp>
      <p:pic>
        <p:nvPicPr>
          <p:cNvPr id="4" name="Resim 3"/>
          <p:cNvPicPr>
            <a:picLocks noChangeAspect="1"/>
          </p:cNvPicPr>
          <p:nvPr/>
        </p:nvPicPr>
        <p:blipFill>
          <a:blip r:embed="rId2"/>
          <a:stretch>
            <a:fillRect/>
          </a:stretch>
        </p:blipFill>
        <p:spPr>
          <a:xfrm>
            <a:off x="11149012" y="5583808"/>
            <a:ext cx="1042988" cy="1274192"/>
          </a:xfrm>
          <a:prstGeom prst="rect">
            <a:avLst/>
          </a:prstGeom>
        </p:spPr>
      </p:pic>
    </p:spTree>
    <p:extLst>
      <p:ext uri="{BB962C8B-B14F-4D97-AF65-F5344CB8AC3E}">
        <p14:creationId xmlns:p14="http://schemas.microsoft.com/office/powerpoint/2010/main" val="22220837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u="sng" dirty="0" smtClean="0">
                <a:solidFill>
                  <a:srgbClr val="FF0000"/>
                </a:solidFill>
              </a:rPr>
              <a:t>Çocuğunuzun arkadaşlarıyla zaman geçirmesine, hobileriyle ilgilemesine önem verin.</a:t>
            </a:r>
            <a:r>
              <a:rPr lang="tr-TR" dirty="0" smtClean="0">
                <a:solidFill>
                  <a:srgbClr val="FF0000"/>
                </a:solidFill>
              </a:rPr>
              <a:t> </a:t>
            </a:r>
            <a:r>
              <a:rPr lang="tr-TR" dirty="0" smtClean="0">
                <a:solidFill>
                  <a:schemeClr val="tx1"/>
                </a:solidFill>
              </a:rPr>
              <a:t>Akademik başarının destekçilerinden bir tanesi sosyal başarıdır. Çocuğunuzun bu ihtiyacını karşılamak okul başarısına olumlu katkı sağlayacaktır. </a:t>
            </a:r>
          </a:p>
          <a:p>
            <a:r>
              <a:rPr lang="tr-TR" dirty="0" smtClean="0">
                <a:solidFill>
                  <a:schemeClr val="tx1"/>
                </a:solidFill>
              </a:rPr>
              <a:t>Kaygı ve stresle ilgili yapılan araştırmalar da göstermektedir ki düzenli olarak sosyalleşmek, ailecek yapılan etkinlikler ve hobilere ayrılan zaman kişiyi olumlu şekilde güdülemekte ve diğer zamanlarının verimini arttırmaktadır. </a:t>
            </a:r>
            <a:endParaRPr lang="tr-TR" dirty="0">
              <a:solidFill>
                <a:schemeClr val="tx1"/>
              </a:solidFill>
            </a:endParaRPr>
          </a:p>
        </p:txBody>
      </p:sp>
      <p:pic>
        <p:nvPicPr>
          <p:cNvPr id="4" name="Resim 3"/>
          <p:cNvPicPr>
            <a:picLocks noChangeAspect="1"/>
          </p:cNvPicPr>
          <p:nvPr/>
        </p:nvPicPr>
        <p:blipFill>
          <a:blip r:embed="rId2"/>
          <a:stretch>
            <a:fillRect/>
          </a:stretch>
        </p:blipFill>
        <p:spPr>
          <a:xfrm>
            <a:off x="11149012" y="5583808"/>
            <a:ext cx="1042988" cy="1274192"/>
          </a:xfrm>
          <a:prstGeom prst="rect">
            <a:avLst/>
          </a:prstGeom>
        </p:spPr>
      </p:pic>
    </p:spTree>
    <p:extLst>
      <p:ext uri="{BB962C8B-B14F-4D97-AF65-F5344CB8AC3E}">
        <p14:creationId xmlns:p14="http://schemas.microsoft.com/office/powerpoint/2010/main" val="23886280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lnSpcReduction="10000"/>
          </a:bodyPr>
          <a:lstStyle/>
          <a:p>
            <a:r>
              <a:rPr lang="tr-TR" u="sng" dirty="0" smtClean="0">
                <a:solidFill>
                  <a:srgbClr val="FF0000"/>
                </a:solidFill>
              </a:rPr>
              <a:t>Çocuğunuzun çalışma ortamına dikkatlice bakın.</a:t>
            </a:r>
            <a:r>
              <a:rPr lang="tr-TR" dirty="0" smtClean="0">
                <a:solidFill>
                  <a:srgbClr val="FF0000"/>
                </a:solidFill>
              </a:rPr>
              <a:t> </a:t>
            </a:r>
            <a:r>
              <a:rPr lang="tr-TR" dirty="0" smtClean="0"/>
              <a:t>Çalışma ortamında çocuğunuzun verimini düşüren, faydadan çok zarar getiren nesneler veya çalışma yöntemleri varsa bunu düzenleyin. </a:t>
            </a:r>
          </a:p>
          <a:p>
            <a:r>
              <a:rPr lang="tr-TR" dirty="0" smtClean="0"/>
              <a:t>Çalışma ortamındaki ışık loşsa, dikkatini dağıtacak kitap/kağıt yükü fazlaysa, çalışma masasının yeri camın önündeyse, çalışılan oda havasızsa, ders çalışırken molalarda telefonla ilgileniyorsa vb. durumlar varsa bunları çocuğunuzla konuşarak düzenlemeniz faydalı olacaktır. </a:t>
            </a:r>
          </a:p>
          <a:p>
            <a:r>
              <a:rPr lang="tr-TR" dirty="0" smtClean="0"/>
              <a:t>Diğer yandan çocuğunuzun yapacağı tekrarlarda birlikte soru-cevap yapmak, yapacağı bir sunumun stresini üstünden atmasını sağlamak için ilk olarak aile bireylerine sunmasını istemek, okul yıllarından hatırladıklarınızı çocuğunuza anlatıp düzeltmesini istemek, iyi olduğunuz bir konuda çocuğunuzun sorularını cevaplamak aradaki iletişimi güçlendireceği gibi çocuğunuzun derslerden verim almasını da sağlayacaktır. </a:t>
            </a:r>
            <a:endParaRPr lang="tr-TR" dirty="0"/>
          </a:p>
        </p:txBody>
      </p:sp>
      <p:pic>
        <p:nvPicPr>
          <p:cNvPr id="4" name="Resim 3"/>
          <p:cNvPicPr>
            <a:picLocks noChangeAspect="1"/>
          </p:cNvPicPr>
          <p:nvPr/>
        </p:nvPicPr>
        <p:blipFill>
          <a:blip r:embed="rId2"/>
          <a:stretch>
            <a:fillRect/>
          </a:stretch>
        </p:blipFill>
        <p:spPr>
          <a:xfrm>
            <a:off x="11149012" y="5583808"/>
            <a:ext cx="1042988" cy="1274192"/>
          </a:xfrm>
          <a:prstGeom prst="rect">
            <a:avLst/>
          </a:prstGeom>
        </p:spPr>
      </p:pic>
    </p:spTree>
    <p:extLst>
      <p:ext uri="{BB962C8B-B14F-4D97-AF65-F5344CB8AC3E}">
        <p14:creationId xmlns:p14="http://schemas.microsoft.com/office/powerpoint/2010/main" val="3136519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u="sng" dirty="0" smtClean="0">
                <a:solidFill>
                  <a:srgbClr val="FF0000"/>
                </a:solidFill>
              </a:rPr>
              <a:t>Çocuğun beslenmesinin ve uykusunun eğitimdeki başarısı üzerinde etkilerini fark edin.</a:t>
            </a:r>
            <a:r>
              <a:rPr lang="tr-TR" dirty="0" smtClean="0">
                <a:solidFill>
                  <a:srgbClr val="FF0000"/>
                </a:solidFill>
              </a:rPr>
              <a:t> </a:t>
            </a:r>
            <a:r>
              <a:rPr lang="tr-TR" dirty="0" smtClean="0">
                <a:solidFill>
                  <a:schemeClr val="tx1"/>
                </a:solidFill>
              </a:rPr>
              <a:t>Öğrencilerin okula aç gelmesi veya uykusuz olarak derslere girmesi derse odaklanmasını ve anlatılanları anlamasını zorlaştıracaktır. Okula uykusuz olarak gelen veya aç geldiği için şekerli ve karbonhidrat içeren besinleri tüketmeleri dikkat sürelerini azaltacak derslerde anlatılanlara odaklanmak yerine başka şeyler yapmasına neden olacaktır. </a:t>
            </a:r>
          </a:p>
          <a:p>
            <a:r>
              <a:rPr lang="tr-TR" dirty="0" smtClean="0">
                <a:solidFill>
                  <a:schemeClr val="tx1"/>
                </a:solidFill>
              </a:rPr>
              <a:t>Çocuğunuzun okula aç gelmemesine önem vermek, yaşına uygun şekilde uykusunu almasını sağlamak ders başarısını olumlu etkileyecektir. </a:t>
            </a:r>
            <a:endParaRPr lang="tr-TR" dirty="0"/>
          </a:p>
        </p:txBody>
      </p:sp>
      <p:pic>
        <p:nvPicPr>
          <p:cNvPr id="4" name="Resim 3"/>
          <p:cNvPicPr>
            <a:picLocks noChangeAspect="1"/>
          </p:cNvPicPr>
          <p:nvPr/>
        </p:nvPicPr>
        <p:blipFill>
          <a:blip r:embed="rId2"/>
          <a:stretch>
            <a:fillRect/>
          </a:stretch>
        </p:blipFill>
        <p:spPr>
          <a:xfrm>
            <a:off x="11149012" y="5583808"/>
            <a:ext cx="1042988" cy="1274192"/>
          </a:xfrm>
          <a:prstGeom prst="rect">
            <a:avLst/>
          </a:prstGeom>
        </p:spPr>
      </p:pic>
    </p:spTree>
    <p:extLst>
      <p:ext uri="{BB962C8B-B14F-4D97-AF65-F5344CB8AC3E}">
        <p14:creationId xmlns:p14="http://schemas.microsoft.com/office/powerpoint/2010/main" val="1256060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609600"/>
            <a:ext cx="12192000" cy="1320800"/>
          </a:xfrm>
        </p:spPr>
        <p:txBody>
          <a:bodyPr>
            <a:noAutofit/>
          </a:bodyPr>
          <a:lstStyle/>
          <a:p>
            <a:pPr algn="ctr"/>
            <a:r>
              <a:rPr lang="tr-TR" sz="9600" dirty="0" smtClean="0">
                <a:solidFill>
                  <a:srgbClr val="FF0000"/>
                </a:solidFill>
              </a:rPr>
              <a:t>SUNUMUN AMACI</a:t>
            </a:r>
            <a:endParaRPr lang="tr-TR" sz="9600" dirty="0">
              <a:solidFill>
                <a:srgbClr val="FF0000"/>
              </a:solidFill>
            </a:endParaRPr>
          </a:p>
        </p:txBody>
      </p:sp>
      <p:sp>
        <p:nvSpPr>
          <p:cNvPr id="3" name="İçerik Yer Tutucusu 2"/>
          <p:cNvSpPr>
            <a:spLocks noGrp="1"/>
          </p:cNvSpPr>
          <p:nvPr>
            <p:ph idx="1"/>
          </p:nvPr>
        </p:nvSpPr>
        <p:spPr>
          <a:xfrm>
            <a:off x="1525633" y="2413977"/>
            <a:ext cx="8596668" cy="3880773"/>
          </a:xfrm>
        </p:spPr>
        <p:txBody>
          <a:bodyPr/>
          <a:lstStyle/>
          <a:p>
            <a:pPr marL="0" indent="0">
              <a:buNone/>
            </a:pPr>
            <a:endParaRPr lang="tr-TR" dirty="0" smtClean="0"/>
          </a:p>
          <a:p>
            <a:r>
              <a:rPr lang="tr-TR" dirty="0" smtClean="0"/>
              <a:t>SINAV DÖNEMLERİNDE VE SINAV DÖNEMİ HARİCİNDEKİ DÖNEMLERDE ÇOCUKLARA YAKLAŞIRKEN SERGİLEDİĞİMİZ YANLIŞ TUTUMLARI FARK ETMEK,</a:t>
            </a:r>
          </a:p>
          <a:p>
            <a:r>
              <a:rPr lang="tr-TR" dirty="0" smtClean="0"/>
              <a:t>BU TUTUMLARIN ÇOCUKLARIN KENDİLERİNİ NASIL HİSSETMELERİNE SEBEP OLDUĞUNU ANLAMAK,</a:t>
            </a:r>
          </a:p>
          <a:p>
            <a:r>
              <a:rPr lang="tr-TR" dirty="0" smtClean="0"/>
              <a:t>ÇOCUKLARIMIZDA NELERE DİKKAT ETMELİYİZ (ERGENLERİN PÜF NOKTALARI) KONUSUNDA FARKINDALIK GELİŞTİRMEK.</a:t>
            </a:r>
          </a:p>
          <a:p>
            <a:pPr marL="0" indent="0">
              <a:buNone/>
            </a:pPr>
            <a:endParaRPr lang="tr-TR" dirty="0"/>
          </a:p>
        </p:txBody>
      </p:sp>
    </p:spTree>
    <p:extLst>
      <p:ext uri="{BB962C8B-B14F-4D97-AF65-F5344CB8AC3E}">
        <p14:creationId xmlns:p14="http://schemas.microsoft.com/office/powerpoint/2010/main" val="3425859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u="sng" dirty="0" smtClean="0">
                <a:solidFill>
                  <a:srgbClr val="FF0000"/>
                </a:solidFill>
              </a:rPr>
              <a:t>Çocuğunuzun özgüvenine olabilecek en üst seviyede katkıda bulunun ve arkasında olduğunuzu hissettirin.</a:t>
            </a:r>
            <a:r>
              <a:rPr lang="tr-TR" dirty="0" smtClean="0">
                <a:solidFill>
                  <a:srgbClr val="FF0000"/>
                </a:solidFill>
              </a:rPr>
              <a:t> </a:t>
            </a:r>
            <a:r>
              <a:rPr lang="tr-TR" dirty="0" smtClean="0"/>
              <a:t>Bir sınava girerken, bir konuşma yapacağı günün öncesinde, sınıfta bir sunum yapması gerektiğinde çocuğunuz stresli, yapamayacağına dair düşüncelerin zihninde dönüp durduğu bir durumda olabilir. </a:t>
            </a:r>
          </a:p>
          <a:p>
            <a:r>
              <a:rPr lang="tr-TR" dirty="0" smtClean="0"/>
              <a:t>Bu ve buna benzer durumlarda çocuğunuzun geçmişteki başarılarını ona söylemek, arkasında olduğunuzu hissettirmek, üstesinden gelebileceğini örneklerle göstermek kendisini iyi hissetmesini kolaylaştıracaktır. </a:t>
            </a:r>
            <a:endParaRPr lang="tr-TR" dirty="0"/>
          </a:p>
        </p:txBody>
      </p:sp>
      <p:pic>
        <p:nvPicPr>
          <p:cNvPr id="4" name="Resim 3"/>
          <p:cNvPicPr>
            <a:picLocks noChangeAspect="1"/>
          </p:cNvPicPr>
          <p:nvPr/>
        </p:nvPicPr>
        <p:blipFill>
          <a:blip r:embed="rId3"/>
          <a:stretch>
            <a:fillRect/>
          </a:stretch>
        </p:blipFill>
        <p:spPr>
          <a:xfrm>
            <a:off x="11149012" y="5583808"/>
            <a:ext cx="1042988" cy="1274192"/>
          </a:xfrm>
          <a:prstGeom prst="rect">
            <a:avLst/>
          </a:prstGeom>
        </p:spPr>
      </p:pic>
    </p:spTree>
    <p:extLst>
      <p:ext uri="{BB962C8B-B14F-4D97-AF65-F5344CB8AC3E}">
        <p14:creationId xmlns:p14="http://schemas.microsoft.com/office/powerpoint/2010/main" val="18812139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solidFill>
                  <a:srgbClr val="FF0000"/>
                </a:solidFill>
              </a:rPr>
              <a:t>Ebeveynler olarak tutarlı olmaya önem verin. </a:t>
            </a:r>
            <a:r>
              <a:rPr lang="tr-TR" dirty="0" smtClean="0"/>
              <a:t>Anne-baba olarak hangi durumlarda nasıl tepki verileceğine ortak karar vererek, ilgili durum olduğunda tepkinizi buna göre seçin. Bunu yapmak çocuğunuzun kafasında karmaşıklık oluşmamasını ve davranışlarının sonuçlarını bilmesini sağlar.</a:t>
            </a:r>
          </a:p>
          <a:p>
            <a:r>
              <a:rPr lang="tr-TR" dirty="0" smtClean="0"/>
              <a:t>Eve geç geldiğinde veya derslerine çalışmadığında tek taraflı tepki verilirse çocuk daha çok kendisinden taraf olan </a:t>
            </a:r>
            <a:r>
              <a:rPr lang="tr-TR" dirty="0" err="1" smtClean="0"/>
              <a:t>ebeveynci</a:t>
            </a:r>
            <a:r>
              <a:rPr lang="tr-TR" dirty="0" smtClean="0"/>
              <a:t> olacaktır. Bu durum çocuğun diğer ebeveyniyle olan ilişkisine de zarar verebilir.</a:t>
            </a:r>
          </a:p>
          <a:p>
            <a:r>
              <a:rPr lang="tr-TR" dirty="0" smtClean="0"/>
              <a:t>Diğer yandan tutarsız tutumlar sebebiyle (bazen kızma, bazen görmezden gelme vb.) çocuk davranışının sonucunu kestiremeyeceğinden kararsızlık yaşar ve panik içerisinde olur.   </a:t>
            </a:r>
            <a:endParaRPr lang="tr-TR" dirty="0"/>
          </a:p>
        </p:txBody>
      </p:sp>
    </p:spTree>
    <p:extLst>
      <p:ext uri="{BB962C8B-B14F-4D97-AF65-F5344CB8AC3E}">
        <p14:creationId xmlns:p14="http://schemas.microsoft.com/office/powerpoint/2010/main" val="20949600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3249976" y="144595"/>
            <a:ext cx="4296579" cy="6713405"/>
          </a:xfrm>
          <a:prstGeom prst="rect">
            <a:avLst/>
          </a:prstGeom>
        </p:spPr>
      </p:pic>
    </p:spTree>
    <p:extLst>
      <p:ext uri="{BB962C8B-B14F-4D97-AF65-F5344CB8AC3E}">
        <p14:creationId xmlns:p14="http://schemas.microsoft.com/office/powerpoint/2010/main" val="18877853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stretch>
            <a:fillRect/>
          </a:stretch>
        </p:blipFill>
        <p:spPr>
          <a:xfrm>
            <a:off x="3283027" y="121186"/>
            <a:ext cx="4483865" cy="6738049"/>
          </a:xfrm>
          <a:prstGeom prst="rect">
            <a:avLst/>
          </a:prstGeom>
        </p:spPr>
      </p:pic>
    </p:spTree>
    <p:extLst>
      <p:ext uri="{BB962C8B-B14F-4D97-AF65-F5344CB8AC3E}">
        <p14:creationId xmlns:p14="http://schemas.microsoft.com/office/powerpoint/2010/main" val="16676232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3051674" y="269715"/>
            <a:ext cx="4010138" cy="6489133"/>
          </a:xfrm>
          <a:prstGeom prst="rect">
            <a:avLst/>
          </a:prstGeom>
        </p:spPr>
      </p:pic>
    </p:spTree>
    <p:extLst>
      <p:ext uri="{BB962C8B-B14F-4D97-AF65-F5344CB8AC3E}">
        <p14:creationId xmlns:p14="http://schemas.microsoft.com/office/powerpoint/2010/main" val="14775897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3536415" y="123401"/>
            <a:ext cx="4363712" cy="6624430"/>
          </a:xfrm>
          <a:prstGeom prst="rect">
            <a:avLst/>
          </a:prstGeom>
        </p:spPr>
      </p:pic>
    </p:spTree>
    <p:extLst>
      <p:ext uri="{BB962C8B-B14F-4D97-AF65-F5344CB8AC3E}">
        <p14:creationId xmlns:p14="http://schemas.microsoft.com/office/powerpoint/2010/main" val="3816135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OKUL BAŞARISI NEDİR?</a:t>
            </a:r>
            <a:endParaRPr lang="tr-TR" dirty="0"/>
          </a:p>
        </p:txBody>
      </p:sp>
      <p:sp>
        <p:nvSpPr>
          <p:cNvPr id="3" name="İçerik Yer Tutucusu 2"/>
          <p:cNvSpPr>
            <a:spLocks noGrp="1"/>
          </p:cNvSpPr>
          <p:nvPr>
            <p:ph idx="1"/>
          </p:nvPr>
        </p:nvSpPr>
        <p:spPr>
          <a:xfrm>
            <a:off x="677333" y="2160589"/>
            <a:ext cx="8896325" cy="3880773"/>
          </a:xfrm>
        </p:spPr>
        <p:txBody>
          <a:bodyPr/>
          <a:lstStyle/>
          <a:p>
            <a:r>
              <a:rPr lang="tr-TR" dirty="0"/>
              <a:t>B</a:t>
            </a:r>
            <a:r>
              <a:rPr lang="tr-TR" dirty="0" smtClean="0"/>
              <a:t>ir </a:t>
            </a:r>
            <a:r>
              <a:rPr lang="tr-TR" dirty="0"/>
              <a:t>öğrencinin öğrenme hedeflerine ne ölçüde ulaştığını gösteren akademik sonuçları tanımlar</a:t>
            </a:r>
            <a:r>
              <a:rPr lang="tr-TR" dirty="0" smtClean="0"/>
              <a:t>.</a:t>
            </a:r>
          </a:p>
          <a:p>
            <a:r>
              <a:rPr lang="tr-TR" dirty="0"/>
              <a:t>Diğer bir deyişle bir öğrencinin kısa veya uzun vadeli eğitim hedeflerine ulaşma derecesi şeklinde de ifade edilebilir. Genellikle sınavlar, sürekli değerlendirmeler ve not ortalaması ile ölçülür.</a:t>
            </a:r>
          </a:p>
        </p:txBody>
      </p:sp>
      <p:pic>
        <p:nvPicPr>
          <p:cNvPr id="4" name="Resim 3"/>
          <p:cNvPicPr>
            <a:picLocks noChangeAspect="1"/>
          </p:cNvPicPr>
          <p:nvPr/>
        </p:nvPicPr>
        <p:blipFill>
          <a:blip r:embed="rId2"/>
          <a:stretch>
            <a:fillRect/>
          </a:stretch>
        </p:blipFill>
        <p:spPr>
          <a:xfrm>
            <a:off x="11149012" y="5583808"/>
            <a:ext cx="1042988" cy="1274192"/>
          </a:xfrm>
          <a:prstGeom prst="rect">
            <a:avLst/>
          </a:prstGeom>
        </p:spPr>
      </p:pic>
    </p:spTree>
    <p:extLst>
      <p:ext uri="{BB962C8B-B14F-4D97-AF65-F5344CB8AC3E}">
        <p14:creationId xmlns:p14="http://schemas.microsoft.com/office/powerpoint/2010/main" val="31263917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ÇOCUĞUN OKUL BAŞARISINI DESTEKLEMEDE İYİ NİYETLİ YANLIŞLAR</a:t>
            </a:r>
            <a:endParaRPr lang="tr-TR" dirty="0"/>
          </a:p>
        </p:txBody>
      </p:sp>
      <p:sp>
        <p:nvSpPr>
          <p:cNvPr id="3" name="İçerik Yer Tutucusu 2"/>
          <p:cNvSpPr>
            <a:spLocks noGrp="1"/>
          </p:cNvSpPr>
          <p:nvPr>
            <p:ph idx="1"/>
          </p:nvPr>
        </p:nvSpPr>
        <p:spPr/>
        <p:txBody>
          <a:bodyPr/>
          <a:lstStyle/>
          <a:p>
            <a:r>
              <a:rPr lang="tr-TR" b="1" u="sng" dirty="0" smtClean="0">
                <a:solidFill>
                  <a:srgbClr val="FF0000"/>
                </a:solidFill>
              </a:rPr>
              <a:t>A. KIYASLAMALAR;</a:t>
            </a:r>
          </a:p>
          <a:p>
            <a:r>
              <a:rPr lang="tr-TR" dirty="0" smtClean="0"/>
              <a:t>‘Komşunun çocuğu ……… lisesini kazanmış’</a:t>
            </a:r>
          </a:p>
          <a:p>
            <a:r>
              <a:rPr lang="tr-TR" dirty="0" smtClean="0"/>
              <a:t>‘85 aldım diyorsun ama sizin sınıftan ………. daha yüksek almış’</a:t>
            </a:r>
          </a:p>
          <a:p>
            <a:r>
              <a:rPr lang="tr-TR" dirty="0" smtClean="0"/>
              <a:t>‘Sınav zor diyorsun ama yapan yapıyor kuzenin 100 almış’</a:t>
            </a:r>
          </a:p>
          <a:p>
            <a:r>
              <a:rPr lang="tr-TR" dirty="0" smtClean="0"/>
              <a:t>Bu örnekleri çoğaltmak mümkündür çünkü maalesef aslında iyi niyetli olarak sıkça kullanılır.</a:t>
            </a:r>
          </a:p>
          <a:p>
            <a:r>
              <a:rPr lang="tr-TR" dirty="0" smtClean="0"/>
              <a:t>Peki bunlar size denilseydi nasıl hissederdiniz? Sizce kişinin gelişimini destelemede bu cümle kalıplarının ne kadar etkisi bulunmaktadır?</a:t>
            </a:r>
          </a:p>
          <a:p>
            <a:r>
              <a:rPr lang="tr-TR" dirty="0" smtClean="0"/>
              <a:t>Kişinin kendisine olan güveninin azalmasına, kendisinin yetersiz ve değersiz birisi olarak görüldüğünü düşünmesine sebep olabilir.  </a:t>
            </a:r>
            <a:endParaRPr lang="tr-TR" dirty="0"/>
          </a:p>
        </p:txBody>
      </p:sp>
      <p:pic>
        <p:nvPicPr>
          <p:cNvPr id="4" name="Resim 3"/>
          <p:cNvPicPr>
            <a:picLocks noChangeAspect="1"/>
          </p:cNvPicPr>
          <p:nvPr/>
        </p:nvPicPr>
        <p:blipFill>
          <a:blip r:embed="rId2"/>
          <a:stretch>
            <a:fillRect/>
          </a:stretch>
        </p:blipFill>
        <p:spPr>
          <a:xfrm>
            <a:off x="11149494" y="5583826"/>
            <a:ext cx="1042506" cy="1274174"/>
          </a:xfrm>
          <a:prstGeom prst="rect">
            <a:avLst/>
          </a:prstGeom>
        </p:spPr>
      </p:pic>
    </p:spTree>
    <p:extLst>
      <p:ext uri="{BB962C8B-B14F-4D97-AF65-F5344CB8AC3E}">
        <p14:creationId xmlns:p14="http://schemas.microsoft.com/office/powerpoint/2010/main" val="18057653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u="sng" dirty="0" smtClean="0">
                <a:solidFill>
                  <a:srgbClr val="FF0000"/>
                </a:solidFill>
              </a:rPr>
              <a:t>B. YÜKSEK BEKLENTİLER</a:t>
            </a:r>
          </a:p>
          <a:p>
            <a:r>
              <a:rPr lang="tr-TR" dirty="0" smtClean="0"/>
              <a:t>‘Benim kızım/oğlum …… bölümü kazanmalı’</a:t>
            </a:r>
          </a:p>
          <a:p>
            <a:r>
              <a:rPr lang="tr-TR" dirty="0" smtClean="0"/>
              <a:t>‘Benim çocuğum sınavdan en az 90 almalı’</a:t>
            </a:r>
          </a:p>
          <a:p>
            <a:r>
              <a:rPr lang="tr-TR" dirty="0" smtClean="0"/>
              <a:t>‘Sınıfının en başarılısı olmalı’</a:t>
            </a:r>
          </a:p>
          <a:p>
            <a:r>
              <a:rPr lang="tr-TR" dirty="0"/>
              <a:t>Peki bunlar size denilseydi nasıl hissederdiniz? Sizce kişinin gelişimini destelemede bu cümle kalıplarının ne kadar etkisi bulunmaktadır</a:t>
            </a:r>
            <a:r>
              <a:rPr lang="tr-TR" dirty="0" smtClean="0"/>
              <a:t>?</a:t>
            </a:r>
            <a:endParaRPr lang="tr-TR" dirty="0"/>
          </a:p>
          <a:p>
            <a:r>
              <a:rPr lang="tr-TR" dirty="0" smtClean="0"/>
              <a:t>Kişiye böyle beklentiler sunmak kişinin beklentilerin altında ezilmesine sebep olabilir. Kişi böyle bir durumda kendisini çaresiz, baskı altında ve aşırı kaygılı hissedecektir. Önemli olan hedefsiz olunması değil beklentilerin makul olmasıdır. Yüksek beklentiler kişinin kaygısını yükseltir. Başarısını olumsuz etkileyecek seviyelere çıkarabilir.  </a:t>
            </a:r>
          </a:p>
          <a:p>
            <a:endParaRPr lang="tr-TR" dirty="0"/>
          </a:p>
        </p:txBody>
      </p:sp>
      <p:pic>
        <p:nvPicPr>
          <p:cNvPr id="4" name="Resim 3"/>
          <p:cNvPicPr>
            <a:picLocks noChangeAspect="1"/>
          </p:cNvPicPr>
          <p:nvPr/>
        </p:nvPicPr>
        <p:blipFill>
          <a:blip r:embed="rId2"/>
          <a:stretch>
            <a:fillRect/>
          </a:stretch>
        </p:blipFill>
        <p:spPr>
          <a:xfrm>
            <a:off x="11149494" y="5583826"/>
            <a:ext cx="1042506" cy="1274174"/>
          </a:xfrm>
          <a:prstGeom prst="rect">
            <a:avLst/>
          </a:prstGeom>
        </p:spPr>
      </p:pic>
    </p:spTree>
    <p:extLst>
      <p:ext uri="{BB962C8B-B14F-4D97-AF65-F5344CB8AC3E}">
        <p14:creationId xmlns:p14="http://schemas.microsoft.com/office/powerpoint/2010/main" val="1884152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b="1" u="sng" dirty="0" smtClean="0">
                <a:solidFill>
                  <a:srgbClr val="FF0000"/>
                </a:solidFill>
              </a:rPr>
              <a:t>C. MÜKEMMELLİYETÇİ YAKLAŞIM</a:t>
            </a:r>
          </a:p>
          <a:p>
            <a:r>
              <a:rPr lang="tr-TR" dirty="0" smtClean="0"/>
              <a:t>‘Teşekkür belgesi yerine takdir beklerdim’</a:t>
            </a:r>
          </a:p>
          <a:p>
            <a:r>
              <a:rPr lang="tr-TR" dirty="0" smtClean="0"/>
              <a:t>‘Sınav notun neden 90 değil?’</a:t>
            </a:r>
          </a:p>
          <a:p>
            <a:r>
              <a:rPr lang="tr-TR" dirty="0" smtClean="0"/>
              <a:t>Peki bunlar size denilseydi nasıl hissederdiniz</a:t>
            </a:r>
            <a:r>
              <a:rPr lang="tr-TR" dirty="0"/>
              <a:t>? Sizce kişinin gelişimini destelemede bu cümle kalıplarının ne kadar etkisi bulunmaktadır</a:t>
            </a:r>
            <a:r>
              <a:rPr lang="tr-TR" dirty="0" smtClean="0"/>
              <a:t>?</a:t>
            </a:r>
          </a:p>
          <a:p>
            <a:r>
              <a:rPr lang="tr-TR" dirty="0" smtClean="0"/>
              <a:t>Kişi sürekli olarak bu ifadelerle karşılaştığında kendisini değersiz ve yetersiz hissedecektir.</a:t>
            </a:r>
          </a:p>
          <a:p>
            <a:endParaRPr lang="tr-TR" dirty="0"/>
          </a:p>
        </p:txBody>
      </p:sp>
      <p:pic>
        <p:nvPicPr>
          <p:cNvPr id="4" name="Resim 3"/>
          <p:cNvPicPr>
            <a:picLocks noChangeAspect="1"/>
          </p:cNvPicPr>
          <p:nvPr/>
        </p:nvPicPr>
        <p:blipFill>
          <a:blip r:embed="rId2"/>
          <a:stretch>
            <a:fillRect/>
          </a:stretch>
        </p:blipFill>
        <p:spPr>
          <a:xfrm>
            <a:off x="11149494" y="5583826"/>
            <a:ext cx="1042506" cy="1274174"/>
          </a:xfrm>
          <a:prstGeom prst="rect">
            <a:avLst/>
          </a:prstGeom>
        </p:spPr>
      </p:pic>
    </p:spTree>
    <p:extLst>
      <p:ext uri="{BB962C8B-B14F-4D97-AF65-F5344CB8AC3E}">
        <p14:creationId xmlns:p14="http://schemas.microsoft.com/office/powerpoint/2010/main" val="20451284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u="sng" dirty="0" smtClean="0">
                <a:solidFill>
                  <a:srgbClr val="FF0000"/>
                </a:solidFill>
              </a:rPr>
              <a:t>D. ÇOCUĞU SUÇLU HİSSETTİRMEK</a:t>
            </a:r>
          </a:p>
          <a:p>
            <a:r>
              <a:rPr lang="tr-TR" dirty="0"/>
              <a:t>‘Bizim zamanımızda bu imkanlar olsaydı ……. olurdum’</a:t>
            </a:r>
          </a:p>
          <a:p>
            <a:r>
              <a:rPr lang="tr-TR" dirty="0" smtClean="0"/>
              <a:t>‘Ben senin yaşındayken ……’ </a:t>
            </a:r>
          </a:p>
          <a:p>
            <a:r>
              <a:rPr lang="tr-TR" dirty="0" smtClean="0"/>
              <a:t>‘Saçımı süpürge ettim’</a:t>
            </a:r>
          </a:p>
          <a:p>
            <a:r>
              <a:rPr lang="tr-TR" dirty="0" smtClean="0"/>
              <a:t>‘Yemedim yedirdim, giymedim giydirdim’</a:t>
            </a:r>
          </a:p>
          <a:p>
            <a:r>
              <a:rPr lang="tr-TR" dirty="0" smtClean="0"/>
              <a:t>Peki bunlar size denilseydi nasıl hissederdiniz</a:t>
            </a:r>
            <a:r>
              <a:rPr lang="tr-TR" dirty="0"/>
              <a:t>? Sizce kişinin gelişimini destelemede bu cümle kalıplarının ne kadar etkisi bulunmaktadır</a:t>
            </a:r>
            <a:r>
              <a:rPr lang="tr-TR" dirty="0" smtClean="0"/>
              <a:t>?</a:t>
            </a:r>
          </a:p>
          <a:p>
            <a:r>
              <a:rPr lang="tr-TR" dirty="0" smtClean="0"/>
              <a:t>Kişi karşısındaki kişinin sadece başarılarıyla ilgilendiğini, o olarak karşısındaki için bir değerinin olmadığını düşünecektir. </a:t>
            </a:r>
            <a:endParaRPr lang="tr-TR" dirty="0"/>
          </a:p>
        </p:txBody>
      </p:sp>
      <p:pic>
        <p:nvPicPr>
          <p:cNvPr id="4" name="Resim 3"/>
          <p:cNvPicPr>
            <a:picLocks noChangeAspect="1"/>
          </p:cNvPicPr>
          <p:nvPr/>
        </p:nvPicPr>
        <p:blipFill>
          <a:blip r:embed="rId2"/>
          <a:stretch>
            <a:fillRect/>
          </a:stretch>
        </p:blipFill>
        <p:spPr>
          <a:xfrm>
            <a:off x="11149012" y="5583808"/>
            <a:ext cx="1042988" cy="1274192"/>
          </a:xfrm>
          <a:prstGeom prst="rect">
            <a:avLst/>
          </a:prstGeom>
        </p:spPr>
      </p:pic>
    </p:spTree>
    <p:extLst>
      <p:ext uri="{BB962C8B-B14F-4D97-AF65-F5344CB8AC3E}">
        <p14:creationId xmlns:p14="http://schemas.microsoft.com/office/powerpoint/2010/main" val="4086360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u="sng" dirty="0" smtClean="0">
                <a:solidFill>
                  <a:srgbClr val="FF0000"/>
                </a:solidFill>
              </a:rPr>
              <a:t>E. ÇOCUĞUN DAVRANIŞINI DEĞİL KİŞİLİĞİNİ ELEŞTİRMEK</a:t>
            </a:r>
          </a:p>
          <a:p>
            <a:r>
              <a:rPr lang="tr-TR" dirty="0" smtClean="0"/>
              <a:t>‘Senden adam olmaz’</a:t>
            </a:r>
          </a:p>
          <a:p>
            <a:r>
              <a:rPr lang="tr-TR" dirty="0" smtClean="0"/>
              <a:t>‘Sen zaten hep üşengeçtin’</a:t>
            </a:r>
          </a:p>
          <a:p>
            <a:r>
              <a:rPr lang="tr-TR" dirty="0" smtClean="0"/>
              <a:t>‘Tembel teneke’</a:t>
            </a:r>
          </a:p>
          <a:p>
            <a:r>
              <a:rPr lang="tr-TR" dirty="0" smtClean="0"/>
              <a:t>Peki bunlar size denilseydi nasıl hissederdiniz?</a:t>
            </a:r>
          </a:p>
          <a:p>
            <a:r>
              <a:rPr lang="tr-TR" dirty="0" smtClean="0"/>
              <a:t>Kişiliğe söylenen sözler kişinin özgüvenini kaybetmesine sebep olur. Özgüvenini kaybetmiş bir kişi için de hayat gittikçe zorlaşmaya başlar.</a:t>
            </a:r>
          </a:p>
          <a:p>
            <a:r>
              <a:rPr lang="tr-TR" dirty="0" smtClean="0"/>
              <a:t>Kişiliğe yönelik ifadeler kullanmaktan kaçının, davranışa yönelik ifadeler kullanın. </a:t>
            </a:r>
            <a:endParaRPr lang="tr-TR" dirty="0"/>
          </a:p>
        </p:txBody>
      </p:sp>
      <p:pic>
        <p:nvPicPr>
          <p:cNvPr id="4" name="Resim 3"/>
          <p:cNvPicPr>
            <a:picLocks noChangeAspect="1"/>
          </p:cNvPicPr>
          <p:nvPr/>
        </p:nvPicPr>
        <p:blipFill>
          <a:blip r:embed="rId2"/>
          <a:stretch>
            <a:fillRect/>
          </a:stretch>
        </p:blipFill>
        <p:spPr>
          <a:xfrm>
            <a:off x="11149012" y="5583808"/>
            <a:ext cx="1042988" cy="1274192"/>
          </a:xfrm>
          <a:prstGeom prst="rect">
            <a:avLst/>
          </a:prstGeom>
        </p:spPr>
      </p:pic>
    </p:spTree>
    <p:extLst>
      <p:ext uri="{BB962C8B-B14F-4D97-AF65-F5344CB8AC3E}">
        <p14:creationId xmlns:p14="http://schemas.microsoft.com/office/powerpoint/2010/main" val="3384368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lnSpcReduction="10000"/>
          </a:bodyPr>
          <a:lstStyle/>
          <a:p>
            <a:r>
              <a:rPr lang="tr-TR" b="1" u="sng" dirty="0" smtClean="0">
                <a:solidFill>
                  <a:srgbClr val="FF0000"/>
                </a:solidFill>
              </a:rPr>
              <a:t>F. AŞIRI KISITLAMALAR</a:t>
            </a:r>
          </a:p>
          <a:p>
            <a:r>
              <a:rPr lang="tr-TR" dirty="0" smtClean="0"/>
              <a:t>‘Ver şu telefonu yine mi oynuyorsun’</a:t>
            </a:r>
          </a:p>
          <a:p>
            <a:r>
              <a:rPr lang="tr-TR" dirty="0" smtClean="0"/>
              <a:t>‘Bırak artık şu tableti elinden’</a:t>
            </a:r>
          </a:p>
          <a:p>
            <a:r>
              <a:rPr lang="tr-TR" dirty="0" smtClean="0"/>
              <a:t>Aşırı şekilde kısıtlamak faydasızdır. Çocuğunuzun hiç ilgilenmemesini beklemekse hayalperestlik. </a:t>
            </a:r>
          </a:p>
          <a:p>
            <a:r>
              <a:rPr lang="tr-TR" dirty="0" smtClean="0"/>
              <a:t>Çocuklar telefonla veya başka teknolojik aletlerle oynamak ister bunu karşılayamadıklarında ders başına geçseler bile sürekli olarak onda yaptıklarını düşünürler bu ihtiyaçlarının makul ölçütlerle karşılanması faydalı bir yoldur.</a:t>
            </a:r>
          </a:p>
          <a:p>
            <a:r>
              <a:rPr lang="tr-TR" dirty="0" smtClean="0"/>
              <a:t>Zorla almak, bırakmadığında söylenmek yerine kulanım saati hakkında planlama yapmayı teklif edebilirsiniz. </a:t>
            </a:r>
            <a:r>
              <a:rPr lang="tr-TR" dirty="0"/>
              <a:t>U</a:t>
            </a:r>
            <a:r>
              <a:rPr lang="tr-TR" dirty="0" smtClean="0"/>
              <a:t>yulmadığındaki ceza ve uyulduğundaki ödülleri anlaşmayla yazıya dökebilirsiniz.</a:t>
            </a:r>
          </a:p>
          <a:p>
            <a:endParaRPr lang="tr-TR" dirty="0"/>
          </a:p>
        </p:txBody>
      </p:sp>
      <p:pic>
        <p:nvPicPr>
          <p:cNvPr id="4" name="Resim 3"/>
          <p:cNvPicPr>
            <a:picLocks noChangeAspect="1"/>
          </p:cNvPicPr>
          <p:nvPr/>
        </p:nvPicPr>
        <p:blipFill>
          <a:blip r:embed="rId2"/>
          <a:stretch>
            <a:fillRect/>
          </a:stretch>
        </p:blipFill>
        <p:spPr>
          <a:xfrm>
            <a:off x="11149012" y="5583808"/>
            <a:ext cx="1042988" cy="1274192"/>
          </a:xfrm>
          <a:prstGeom prst="rect">
            <a:avLst/>
          </a:prstGeom>
        </p:spPr>
      </p:pic>
    </p:spTree>
    <p:extLst>
      <p:ext uri="{BB962C8B-B14F-4D97-AF65-F5344CB8AC3E}">
        <p14:creationId xmlns:p14="http://schemas.microsoft.com/office/powerpoint/2010/main" val="1483875128"/>
      </p:ext>
    </p:extLst>
  </p:cSld>
  <p:clrMapOvr>
    <a:masterClrMapping/>
  </p:clrMapOvr>
  <p:timing>
    <p:tnLst>
      <p:par>
        <p:cTn id="1" dur="indefinite" restart="never" nodeType="tmRoot"/>
      </p:par>
    </p:tnLst>
  </p:timing>
</p:sld>
</file>

<file path=ppt/theme/theme1.xml><?xml version="1.0" encoding="utf-8"?>
<a:theme xmlns:a="http://schemas.openxmlformats.org/drawingml/2006/main" name="Kristal">
  <a:themeElements>
    <a:clrScheme name="Turuncu">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312</TotalTime>
  <Words>1452</Words>
  <Application>Microsoft Office PowerPoint</Application>
  <PresentationFormat>Geniş ekran</PresentationFormat>
  <Paragraphs>91</Paragraphs>
  <Slides>25</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25</vt:i4>
      </vt:variant>
    </vt:vector>
  </HeadingPairs>
  <TitlesOfParts>
    <vt:vector size="31" baseType="lpstr">
      <vt:lpstr>Arial</vt:lpstr>
      <vt:lpstr>Calibri</vt:lpstr>
      <vt:lpstr>Trebuchet MS</vt:lpstr>
      <vt:lpstr>Wingdings</vt:lpstr>
      <vt:lpstr>Wingdings 3</vt:lpstr>
      <vt:lpstr>Kristal</vt:lpstr>
      <vt:lpstr>OKUL BAŞARISINI ARTTIRMADA  AİLENİN ROLÜ</vt:lpstr>
      <vt:lpstr>SUNUMUN AMACI</vt:lpstr>
      <vt:lpstr>OKUL BAŞARISI NEDİR?</vt:lpstr>
      <vt:lpstr>ÇOCUĞUN OKUL BAŞARISINI DESTEKLEMEDE İYİ NİYETLİ YANLIŞLAR</vt:lpstr>
      <vt:lpstr>PowerPoint Sunusu</vt:lpstr>
      <vt:lpstr>PowerPoint Sunusu</vt:lpstr>
      <vt:lpstr>PowerPoint Sunusu</vt:lpstr>
      <vt:lpstr>PowerPoint Sunusu</vt:lpstr>
      <vt:lpstr>PowerPoint Sunusu</vt:lpstr>
      <vt:lpstr>PowerPoint Sunusu</vt:lpstr>
      <vt:lpstr>DOĞAL VE MANTIKLI SONUÇLAR: </vt:lpstr>
      <vt:lpstr>PowerPoint Sunusu</vt:lpstr>
      <vt:lpstr>BAZI YANLIŞLAR</vt:lpstr>
      <vt:lpstr>AİLELER NASIL DAVRANIRSA DAHA İYİ OLUR?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 BAŞARISINI ARTTIRMADA AİLENİN ROLÜ</dc:title>
  <dc:creator>PDR</dc:creator>
  <cp:lastModifiedBy>PDR</cp:lastModifiedBy>
  <cp:revision>30</cp:revision>
  <dcterms:created xsi:type="dcterms:W3CDTF">2023-10-12T05:39:38Z</dcterms:created>
  <dcterms:modified xsi:type="dcterms:W3CDTF">2023-10-26T06:50:20Z</dcterms:modified>
</cp:coreProperties>
</file>